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329" r:id="rId2"/>
    <p:sldId id="328" r:id="rId3"/>
    <p:sldId id="314" r:id="rId4"/>
    <p:sldId id="327" r:id="rId5"/>
    <p:sldId id="332" r:id="rId6"/>
    <p:sldId id="352" r:id="rId7"/>
    <p:sldId id="351" r:id="rId8"/>
    <p:sldId id="353" r:id="rId9"/>
    <p:sldId id="354" r:id="rId10"/>
    <p:sldId id="350" r:id="rId11"/>
    <p:sldId id="355" r:id="rId12"/>
    <p:sldId id="347" r:id="rId13"/>
    <p:sldId id="358" r:id="rId14"/>
    <p:sldId id="356" r:id="rId15"/>
    <p:sldId id="357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666666"/>
    <a:srgbClr val="404040"/>
    <a:srgbClr val="888888"/>
    <a:srgbClr val="F2F2F2"/>
    <a:srgbClr val="E7E6E6"/>
    <a:srgbClr val="919195"/>
    <a:srgbClr val="F1931C"/>
    <a:srgbClr val="949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972" y="96"/>
      </p:cViewPr>
      <p:guideLst>
        <p:guide orient="horz" pos="2160"/>
        <p:guide pos="3840"/>
        <p:guide pos="7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B761-8CEB-478F-A91B-E0F6FC4C387B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8AE3-7EFC-4A01-B213-ADA2E1E4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C75BEF1C-E970-1146-B430-D64CC68DF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37072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31225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7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30167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92637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383537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17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512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090558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WHEN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TECHNOLOGY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CONNECTS,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SO DOES HUMANITY.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350118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1768B1-9049-DA4B-AA41-3700BA61B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71" y="3463925"/>
            <a:ext cx="4200144" cy="3392424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E20C4E08-39C7-6C4D-814F-E8A69CA4BC1A}"/>
              </a:ext>
            </a:extLst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5023" y="3465576"/>
            <a:ext cx="2966977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8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ANY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CONNECTION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CAN CHANGE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THE WORLD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4146188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 userDrawn="1"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 userDrawn="1"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 userDrawn="1"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CONNECT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LIKE THE WORLD</a:t>
            </a:r>
            <a:br>
              <a:rPr lang="en-US" sz="7000" b="1" cap="all" dirty="0">
                <a:solidFill>
                  <a:schemeClr val="tx2"/>
                </a:solidFill>
              </a:rPr>
            </a:br>
            <a:r>
              <a:rPr lang="en-US" sz="7000" b="1" cap="all" dirty="0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 dirty="0">
                <a:solidFill>
                  <a:schemeClr val="tx2"/>
                </a:solidFill>
              </a:rPr>
              <a:t>BECAUSE IT DOES.</a:t>
            </a:r>
            <a:endParaRPr lang="en-US" sz="7000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 userDrawn="1"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 dirty="0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44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36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 in Arial Bold 28pt, Max Two Lines,</a:t>
            </a:r>
            <a:br>
              <a:rPr lang="en-US" dirty="0"/>
            </a:br>
            <a:r>
              <a:rPr lang="en-US" dirty="0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3559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61728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A69CF6D3-79AF-F547-8DD0-502D1C18E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7484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 area, size: 8” x 7.5”.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1467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 userDrawn="1"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 userDrawn="1"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 userDrawn="1"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Click icon to add picture to fill and fit entire white</a:t>
            </a:r>
            <a:br>
              <a:rPr lang="en-US" dirty="0"/>
            </a:br>
            <a:r>
              <a:rPr lang="en-US" dirty="0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4419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 userDrawn="1"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 dirty="0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 userDrawn="1"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4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7" r:id="rId2"/>
    <p:sldLayoutId id="2147483662" r:id="rId3"/>
    <p:sldLayoutId id="2147483735" r:id="rId4"/>
    <p:sldLayoutId id="2147483716" r:id="rId5"/>
    <p:sldLayoutId id="2147483744" r:id="rId6"/>
    <p:sldLayoutId id="2147483742" r:id="rId7"/>
    <p:sldLayoutId id="2147483748" r:id="rId8"/>
    <p:sldLayoutId id="2147483741" r:id="rId9"/>
    <p:sldLayoutId id="2147483749" r:id="rId10"/>
    <p:sldLayoutId id="2147483750" r:id="rId11"/>
    <p:sldLayoutId id="2147483664" r:id="rId12"/>
    <p:sldLayoutId id="2147483665" r:id="rId13"/>
    <p:sldLayoutId id="2147483668" r:id="rId14"/>
    <p:sldLayoutId id="2147483669" r:id="rId15"/>
    <p:sldLayoutId id="2147483745" r:id="rId16"/>
    <p:sldLayoutId id="2147483746" r:id="rId17"/>
    <p:sldLayoutId id="2147483743" r:id="rId18"/>
    <p:sldLayoutId id="2147483738" r:id="rId19"/>
    <p:sldLayoutId id="2147483739" r:id="rId20"/>
    <p:sldLayoutId id="2147483740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oray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te.com.cn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5BFB41-B611-427C-929F-8DC4E8D6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40" y="346046"/>
            <a:ext cx="9829800" cy="457200"/>
          </a:xfrm>
        </p:spPr>
        <p:txBody>
          <a:bodyPr/>
          <a:lstStyle/>
          <a:p>
            <a:r>
              <a:rPr lang="zh-CN" altLang="en-US"/>
              <a:t>本课程内容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E9F0039-3D45-4F72-A922-E23B0FBF284B}"/>
              </a:ext>
            </a:extLst>
          </p:cNvPr>
          <p:cNvSpPr txBox="1">
            <a:spLocks/>
          </p:cNvSpPr>
          <p:nvPr/>
        </p:nvSpPr>
        <p:spPr>
          <a:xfrm>
            <a:off x="514840" y="917438"/>
            <a:ext cx="11160000" cy="55945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6775" indent="-2222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1</a:t>
            </a:r>
            <a:r>
              <a:rPr lang="zh-CN" altLang="en-US" sz="1400">
                <a:latin typeface="Arial" charset="0"/>
              </a:rPr>
              <a:t>节：</a:t>
            </a:r>
            <a:r>
              <a:rPr lang="zh-CN" altLang="zh-CN" sz="1400"/>
              <a:t>视频监控方案介绍</a:t>
            </a:r>
            <a:endParaRPr lang="en-US" sz="1400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介绍</a:t>
            </a:r>
            <a:r>
              <a:rPr lang="en-US" altLang="zh-CN">
                <a:latin typeface="Arial" charset="0"/>
              </a:rPr>
              <a:t>2</a:t>
            </a:r>
            <a:r>
              <a:rPr lang="zh-CN" altLang="en-US">
                <a:latin typeface="Arial" charset="0"/>
              </a:rPr>
              <a:t>种方案，一种可以运行在低性能的板子上，另一种是热门的流媒体方案</a:t>
            </a:r>
            <a:endParaRPr lang="en-US" altLang="zh-CN">
              <a:latin typeface="Arial" charset="0"/>
            </a:endParaRPr>
          </a:p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2</a:t>
            </a:r>
            <a:r>
              <a:rPr lang="zh-CN" altLang="en-US" sz="1400">
                <a:latin typeface="Arial" charset="0"/>
              </a:rPr>
              <a:t>节：</a:t>
            </a:r>
            <a:r>
              <a:rPr lang="en-US" altLang="zh-CN" sz="1400">
                <a:latin typeface="Arial" charset="0"/>
              </a:rPr>
              <a:t>MJPG-streamer</a:t>
            </a:r>
            <a:r>
              <a:rPr lang="zh-CN" altLang="en-US" sz="1400">
                <a:latin typeface="Arial" charset="0"/>
              </a:rPr>
              <a:t>方案的实现</a:t>
            </a:r>
            <a:endParaRPr lang="en-US" altLang="zh-CN" sz="1400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移植、使用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框架讲解，代码讲解</a:t>
            </a:r>
            <a:endParaRPr lang="en-US" altLang="zh-CN">
              <a:latin typeface="Arial" charset="0"/>
            </a:endParaRPr>
          </a:p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3</a:t>
            </a:r>
            <a:r>
              <a:rPr lang="zh-CN" altLang="en-US" sz="1400">
                <a:latin typeface="Arial" charset="0"/>
              </a:rPr>
              <a:t>节：流媒体方案的实现之</a:t>
            </a:r>
            <a:r>
              <a:rPr lang="en-US" altLang="zh-CN" sz="1400">
                <a:latin typeface="Arial" charset="0"/>
              </a:rPr>
              <a:t>ffmpeg</a:t>
            </a:r>
          </a:p>
          <a:p>
            <a:pPr lvl="1"/>
            <a:r>
              <a:rPr lang="zh-CN" altLang="en-US">
                <a:latin typeface="Arial" charset="0"/>
              </a:rPr>
              <a:t>移植、使用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内部流程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参数讲解</a:t>
            </a:r>
            <a:endParaRPr lang="en-US" altLang="zh-CN">
              <a:latin typeface="Arial" charset="0"/>
            </a:endParaRPr>
          </a:p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4</a:t>
            </a:r>
            <a:r>
              <a:rPr lang="zh-CN" altLang="en-US" sz="1400">
                <a:latin typeface="Arial" charset="0"/>
              </a:rPr>
              <a:t>节：流媒体方案的实现之</a:t>
            </a:r>
            <a:r>
              <a:rPr lang="en-US" altLang="zh-CN" sz="1400">
                <a:latin typeface="Arial" charset="0"/>
              </a:rPr>
              <a:t>Nginx</a:t>
            </a:r>
          </a:p>
          <a:p>
            <a:pPr lvl="1"/>
            <a:r>
              <a:rPr lang="zh-CN" altLang="en-US">
                <a:latin typeface="Arial" charset="0"/>
              </a:rPr>
              <a:t>移植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多场景使用</a:t>
            </a:r>
            <a:endParaRPr lang="en-US" altLang="zh-CN">
              <a:latin typeface="Arial" charset="0"/>
            </a:endParaRPr>
          </a:p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5</a:t>
            </a:r>
            <a:r>
              <a:rPr lang="zh-CN" altLang="en-US" sz="1400">
                <a:latin typeface="Arial" charset="0"/>
              </a:rPr>
              <a:t>节：摄像头和声卡接口</a:t>
            </a:r>
            <a:endParaRPr lang="en-US" altLang="zh-CN" sz="1400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摄像头</a:t>
            </a:r>
            <a:r>
              <a:rPr lang="en-US" altLang="zh-CN">
                <a:latin typeface="Arial" charset="0"/>
              </a:rPr>
              <a:t>V4L2</a:t>
            </a:r>
            <a:r>
              <a:rPr lang="zh-CN" altLang="en-US">
                <a:latin typeface="Arial" charset="0"/>
              </a:rPr>
              <a:t>接口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声卡</a:t>
            </a:r>
            <a:r>
              <a:rPr lang="en-US" altLang="zh-CN">
                <a:latin typeface="Arial" charset="0"/>
              </a:rPr>
              <a:t>ALSA</a:t>
            </a:r>
            <a:r>
              <a:rPr lang="zh-CN" altLang="en-US">
                <a:latin typeface="Arial" charset="0"/>
              </a:rPr>
              <a:t>接口</a:t>
            </a:r>
            <a:endParaRPr lang="en-US" altLang="zh-CN">
              <a:latin typeface="Arial" charset="0"/>
            </a:endParaRPr>
          </a:p>
          <a:p>
            <a:r>
              <a:rPr lang="zh-CN" altLang="en-US" sz="1400">
                <a:latin typeface="Arial" charset="0"/>
              </a:rPr>
              <a:t>第</a:t>
            </a:r>
            <a:r>
              <a:rPr lang="en-US" altLang="zh-CN" sz="1400">
                <a:latin typeface="Arial" charset="0"/>
              </a:rPr>
              <a:t>6</a:t>
            </a:r>
            <a:r>
              <a:rPr lang="zh-CN" altLang="en-US" sz="1400">
                <a:latin typeface="Arial" charset="0"/>
              </a:rPr>
              <a:t>节：内网穿透</a:t>
            </a:r>
            <a:endParaRPr lang="en-US" altLang="zh-CN" sz="1400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原理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两种实现方法</a:t>
            </a:r>
            <a:endParaRPr lang="en-US" altLang="zh-CN">
              <a:latin typeface="Arial" charset="0"/>
            </a:endParaRPr>
          </a:p>
          <a:p>
            <a:pPr lvl="1"/>
            <a:endParaRPr lang="en-US" altLang="zh-CN">
              <a:latin typeface="Arial" charset="0"/>
            </a:endParaRPr>
          </a:p>
          <a:p>
            <a:pPr lvl="1"/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lvl="2"/>
            <a:endParaRPr lang="en-US">
              <a:latin typeface="Arial" charset="0"/>
            </a:endParaRP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8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3. </a:t>
            </a:r>
            <a:r>
              <a:rPr lang="zh-CN" altLang="en-US"/>
              <a:t>内网穿透的实现方法之一：设置路由器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19F74B-0A3D-48DC-A524-C5FD37CD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546"/>
            <a:ext cx="12192000" cy="40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4. </a:t>
            </a:r>
            <a:r>
              <a:rPr lang="zh-CN" altLang="en-US"/>
              <a:t>内网穿透的实现方法之二：用某些</a:t>
            </a:r>
            <a:r>
              <a:rPr lang="en-US" altLang="zh-CN"/>
              <a:t>APP</a:t>
            </a:r>
            <a:r>
              <a:rPr lang="zh-CN" altLang="en-US"/>
              <a:t>，比如花生壳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0C60A-57D8-4A82-AA1A-3BA65828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457"/>
            <a:ext cx="12192000" cy="35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 altLang="zh-CN"/>
              <a:t>5</a:t>
            </a:r>
            <a:r>
              <a:rPr lang="en-US"/>
              <a:t>. </a:t>
            </a:r>
            <a:r>
              <a:rPr lang="zh-CN" altLang="en-US"/>
              <a:t>使用花生壳进行内网穿透示例：</a:t>
            </a:r>
            <a:r>
              <a:rPr lang="en-US" altLang="zh-CN">
                <a:hlinkClick r:id="rId2"/>
              </a:rPr>
              <a:t>https://www.oray.com/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573351-E079-42B2-8760-F07254E1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17" y="1039940"/>
            <a:ext cx="838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02CBC5-0085-4FEC-85CC-829FDF8E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996" y="5756327"/>
            <a:ext cx="8732939" cy="546979"/>
          </a:xfrm>
        </p:spPr>
        <p:txBody>
          <a:bodyPr/>
          <a:lstStyle/>
          <a:p>
            <a:r>
              <a:rPr lang="zh-CN" altLang="en-US" sz="1800"/>
              <a:t>在开发板上推流后，</a:t>
            </a:r>
            <a:br>
              <a:rPr lang="en-US" sz="1800"/>
            </a:br>
            <a:r>
              <a:rPr lang="zh-CN" altLang="en-US" sz="1800"/>
              <a:t>在</a:t>
            </a:r>
            <a:r>
              <a:rPr lang="en-US" sz="1800"/>
              <a:t>VLC</a:t>
            </a:r>
            <a:r>
              <a:rPr lang="zh-CN" altLang="en-US" sz="1800"/>
              <a:t>播放器上播放：</a:t>
            </a:r>
            <a:r>
              <a:rPr lang="en-US" altLang="zh-CN" sz="1800"/>
              <a:t>http://3f07y43844.zicp.vip/test?app=live&amp;stream=wei </a:t>
            </a:r>
            <a:endParaRPr 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EFADF8-E148-47E5-ABBC-668D5AFB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86" y="311965"/>
            <a:ext cx="838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6. </a:t>
            </a:r>
            <a:r>
              <a:rPr lang="zh-CN" altLang="en-US"/>
              <a:t>如果要做公司，最好的办法是在公网服务器上运行</a:t>
            </a:r>
            <a:r>
              <a:rPr lang="en-US" altLang="zh-CN"/>
              <a:t>Nginx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32A911-0316-48E3-A6B3-B9EE1263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02" y="1402416"/>
            <a:ext cx="10130195" cy="40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7. </a:t>
            </a:r>
            <a:r>
              <a:rPr lang="zh-CN" altLang="en-US"/>
              <a:t>在服务器上编译</a:t>
            </a:r>
            <a:r>
              <a:rPr lang="en-US" altLang="zh-CN"/>
              <a:t>Nginx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766D0-6107-4280-9A6D-BF2D1BE9B5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6000" y="882756"/>
            <a:ext cx="11160000" cy="5417375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A. </a:t>
            </a:r>
            <a:r>
              <a:rPr lang="zh-CN" altLang="en-US">
                <a:latin typeface="Arial" charset="0"/>
              </a:rPr>
              <a:t>下载编译</a:t>
            </a:r>
            <a:endParaRPr lang="en-US" altLang="zh-CN">
              <a:latin typeface="Arial" charset="0"/>
            </a:endParaRPr>
          </a:p>
          <a:p>
            <a:r>
              <a:rPr lang="en-US" altLang="zh-CN">
                <a:latin typeface="Arial" charset="0"/>
              </a:rPr>
              <a:t>mkdir nginx</a:t>
            </a:r>
          </a:p>
          <a:p>
            <a:r>
              <a:rPr lang="en-US" altLang="zh-CN">
                <a:latin typeface="Arial" charset="0"/>
              </a:rPr>
              <a:t>cd nginx</a:t>
            </a:r>
          </a:p>
          <a:p>
            <a:r>
              <a:rPr lang="en-US" altLang="zh-CN">
                <a:latin typeface="Arial" charset="0"/>
              </a:rPr>
              <a:t>wget http://nginx.org/download/nginx-1.17.9.tar.gz</a:t>
            </a:r>
          </a:p>
          <a:p>
            <a:r>
              <a:rPr lang="en-US" altLang="zh-CN">
                <a:latin typeface="Arial" charset="0"/>
              </a:rPr>
              <a:t>git clone https://github.com/winshining/nginx-http-flv-module.git</a:t>
            </a:r>
          </a:p>
          <a:p>
            <a:r>
              <a:rPr lang="en-US" altLang="zh-CN">
                <a:latin typeface="Arial" charset="0"/>
              </a:rPr>
              <a:t>tar xzf nginx-1.17.9.tar.gz</a:t>
            </a:r>
          </a:p>
          <a:p>
            <a:endParaRPr lang="en-US" altLang="zh-CN">
              <a:latin typeface="Arial" charset="0"/>
            </a:endParaRPr>
          </a:p>
          <a:p>
            <a:r>
              <a:rPr lang="en-US" altLang="zh-CN">
                <a:latin typeface="Arial" charset="0"/>
              </a:rPr>
              <a:t>cd nginx-1.17.9</a:t>
            </a:r>
          </a:p>
          <a:p>
            <a:r>
              <a:rPr lang="en-US" altLang="zh-CN">
                <a:latin typeface="Arial" charset="0"/>
              </a:rPr>
              <a:t>./configure --add-module=/home/book/nginx/nginx-http-flv-module</a:t>
            </a:r>
          </a:p>
          <a:p>
            <a:r>
              <a:rPr lang="en-US" altLang="zh-CN">
                <a:latin typeface="Arial" charset="0"/>
              </a:rPr>
              <a:t>make</a:t>
            </a:r>
          </a:p>
          <a:p>
            <a:r>
              <a:rPr lang="en-US" altLang="zh-CN">
                <a:latin typeface="Arial" charset="0"/>
              </a:rPr>
              <a:t>sudo make install</a:t>
            </a:r>
          </a:p>
          <a:p>
            <a:r>
              <a:rPr lang="en-US" altLang="zh-CN">
                <a:latin typeface="Arial" charset="0"/>
              </a:rPr>
              <a:t>B. </a:t>
            </a:r>
            <a:r>
              <a:rPr lang="zh-CN" altLang="en-US">
                <a:latin typeface="Arial" charset="0"/>
              </a:rPr>
              <a:t>修改配置文件：</a:t>
            </a:r>
            <a:r>
              <a:rPr lang="en-US" altLang="zh-CN">
                <a:latin typeface="Arial" charset="0"/>
              </a:rPr>
              <a:t>/usr/local/nginx/conf/nginx.conf</a:t>
            </a:r>
            <a:r>
              <a:rPr lang="zh-CN" altLang="en-US">
                <a:latin typeface="Arial" charset="0"/>
              </a:rPr>
              <a:t>，看右图</a:t>
            </a:r>
            <a:endParaRPr lang="en-US" altLang="zh-CN">
              <a:latin typeface="Arial" charset="0"/>
            </a:endParaRPr>
          </a:p>
          <a:p>
            <a:r>
              <a:rPr lang="en-US" altLang="zh-CN">
                <a:latin typeface="Arial" charset="0"/>
              </a:rPr>
              <a:t>C. </a:t>
            </a:r>
            <a:r>
              <a:rPr lang="zh-CN" altLang="en-US">
                <a:latin typeface="Arial" charset="0"/>
              </a:rPr>
              <a:t>启动</a:t>
            </a:r>
            <a:endParaRPr lang="en-US" altLang="zh-CN">
              <a:latin typeface="Arial" charset="0"/>
            </a:endParaRPr>
          </a:p>
          <a:p>
            <a:r>
              <a:rPr lang="en-US" altLang="zh-CN">
                <a:latin typeface="Arial" charset="0"/>
              </a:rPr>
              <a:t>sudo mkdir -p /var/log/nginx /var/tmp/nginx</a:t>
            </a:r>
          </a:p>
          <a:p>
            <a:r>
              <a:rPr lang="en-US" altLang="zh-CN">
                <a:latin typeface="Arial" charset="0"/>
              </a:rPr>
              <a:t>sudo start-stop-daemon -S -x "/usr/local/nginx/sbin/nginx" -p "/var/run/nginx.pid"</a:t>
            </a:r>
          </a:p>
          <a:p>
            <a:endParaRPr lang="en-US">
              <a:latin typeface="Arial" charset="0"/>
            </a:endParaRPr>
          </a:p>
          <a:p>
            <a:pPr marL="644525" lvl="2" indent="0"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  <a:p>
            <a:r>
              <a:rPr lang="en-US"/>
              <a:t>  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36B3AC-1670-447F-ABD4-56D24906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16" y="718738"/>
            <a:ext cx="5001093" cy="344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720AF-D3BA-438F-A28E-03FFB119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430" y="4224289"/>
            <a:ext cx="4062937" cy="15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64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96" y="1990798"/>
            <a:ext cx="11255407" cy="457200"/>
          </a:xfrm>
        </p:spPr>
        <p:txBody>
          <a:bodyPr/>
          <a:lstStyle/>
          <a:p>
            <a:pPr algn="ctr"/>
            <a:r>
              <a:rPr lang="zh-CN" altLang="en-US"/>
              <a:t>无限连动，尽在其中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36ECD4-48E1-354A-BE42-46BAC5C6D0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5567" y="3590488"/>
            <a:ext cx="11160000" cy="276837"/>
          </a:xfrm>
        </p:spPr>
        <p:txBody>
          <a:bodyPr/>
          <a:lstStyle/>
          <a:p>
            <a:pPr marL="644525" lvl="2" indent="0" algn="ctr">
              <a:buNone/>
            </a:pPr>
            <a:r>
              <a:rPr lang="zh-CN" altLang="en-US"/>
              <a:t>受</a:t>
            </a:r>
            <a:r>
              <a:rPr lang="en-US" altLang="zh-CN"/>
              <a:t>TE</a:t>
            </a:r>
            <a:r>
              <a:rPr lang="zh-CN" altLang="en-US"/>
              <a:t>和达尔闻的邀约，我将为大家分享“视频监控方案”系列课程</a:t>
            </a:r>
            <a:endParaRPr lang="en-US" altLang="zh-CN"/>
          </a:p>
          <a:p>
            <a:pPr lvl="2"/>
            <a:endParaRPr lang="en-US" altLang="zh-CN"/>
          </a:p>
          <a:p>
            <a:pPr marL="228600" lvl="1" indent="0">
              <a:buNone/>
            </a:pPr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lvl="2"/>
            <a:endParaRPr lang="en-US" dirty="0">
              <a:latin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1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FF81-3A70-724E-B7E1-D31A22479F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/>
              <a:t>视频监控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E12B7-A35B-6640-967D-613EC0C87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/>
              <a:t>内网穿透</a:t>
            </a:r>
            <a:r>
              <a:rPr lang="en-US" altLang="zh-CN"/>
              <a:t>/</a:t>
            </a:r>
            <a:r>
              <a:rPr lang="zh-CN" altLang="en-US"/>
              <a:t>韦东山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1. </a:t>
            </a:r>
            <a:r>
              <a:rPr lang="zh-CN" altLang="en-US"/>
              <a:t>本节视频讲解内网穿透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36ECD4-48E1-354A-BE42-46BAC5C6D0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6091" y="4247545"/>
            <a:ext cx="11160000" cy="2035809"/>
          </a:xfrm>
        </p:spPr>
        <p:txBody>
          <a:bodyPr/>
          <a:lstStyle/>
          <a:p>
            <a:pPr lvl="1"/>
            <a:r>
              <a:rPr lang="zh-CN" altLang="en-US">
                <a:latin typeface="Arial" charset="0"/>
              </a:rPr>
              <a:t>在前面的课程，</a:t>
            </a:r>
            <a:r>
              <a:rPr lang="en-US" altLang="zh-CN">
                <a:latin typeface="Arial" charset="0"/>
              </a:rPr>
              <a:t>Ffmpeg</a:t>
            </a:r>
            <a:r>
              <a:rPr lang="zh-CN" altLang="en-US">
                <a:latin typeface="Arial" charset="0"/>
              </a:rPr>
              <a:t>和</a:t>
            </a:r>
            <a:r>
              <a:rPr lang="en-US" altLang="zh-CN">
                <a:latin typeface="Arial" charset="0"/>
              </a:rPr>
              <a:t>Nginx</a:t>
            </a:r>
            <a:r>
              <a:rPr lang="zh-CN" altLang="en-US">
                <a:latin typeface="Arial" charset="0"/>
              </a:rPr>
              <a:t>都运行在开发板上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拉流端只能在同一个局域网内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不能通过外网访问</a:t>
            </a:r>
            <a:r>
              <a:rPr lang="en-US" altLang="zh-CN">
                <a:latin typeface="Arial" charset="0"/>
              </a:rPr>
              <a:t>Ngnix</a:t>
            </a:r>
          </a:p>
          <a:p>
            <a:pPr lvl="1"/>
            <a:r>
              <a:rPr lang="zh-CN" altLang="en-US">
                <a:latin typeface="Arial" charset="0"/>
              </a:rPr>
              <a:t>想在任何地方，都可以通过互联网访问</a:t>
            </a:r>
            <a:r>
              <a:rPr lang="en-US" altLang="zh-CN">
                <a:latin typeface="Arial" charset="0"/>
              </a:rPr>
              <a:t>Nginx</a:t>
            </a:r>
            <a:r>
              <a:rPr lang="zh-CN" altLang="en-US">
                <a:latin typeface="Arial" charset="0"/>
              </a:rPr>
              <a:t>，怎么办？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方法</a:t>
            </a:r>
            <a:r>
              <a:rPr lang="en-US" altLang="zh-CN">
                <a:latin typeface="Arial" charset="0"/>
              </a:rPr>
              <a:t>1</a:t>
            </a:r>
            <a:r>
              <a:rPr lang="zh-CN" altLang="en-US">
                <a:latin typeface="Arial" charset="0"/>
              </a:rPr>
              <a:t>：把</a:t>
            </a:r>
            <a:r>
              <a:rPr lang="en-US" altLang="zh-CN">
                <a:latin typeface="Arial" charset="0"/>
              </a:rPr>
              <a:t>Ngnix</a:t>
            </a:r>
            <a:r>
              <a:rPr lang="zh-CN" altLang="en-US">
                <a:latin typeface="Arial" charset="0"/>
              </a:rPr>
              <a:t>放到公网服务器上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方法</a:t>
            </a:r>
            <a:r>
              <a:rPr lang="en-US" altLang="zh-CN">
                <a:latin typeface="Arial" charset="0"/>
              </a:rPr>
              <a:t>2</a:t>
            </a:r>
            <a:r>
              <a:rPr lang="zh-CN" altLang="en-US">
                <a:latin typeface="Arial" charset="0"/>
              </a:rPr>
              <a:t>：使用内网穿透技术，把开发板暴露到公网</a:t>
            </a:r>
            <a:endParaRPr lang="en-US" altLang="zh-CN">
              <a:latin typeface="Arial" charset="0"/>
            </a:endParaRPr>
          </a:p>
          <a:p>
            <a:pPr lvl="1"/>
            <a:r>
              <a:rPr lang="en-US" altLang="zh-CN"/>
              <a:t>TE</a:t>
            </a:r>
            <a:r>
              <a:rPr lang="zh-CN" altLang="en-US"/>
              <a:t>公司是全方位的连接器提供商：</a:t>
            </a:r>
            <a:r>
              <a:rPr lang="en-US" altLang="zh-CN">
                <a:hlinkClick r:id="rId2"/>
              </a:rPr>
              <a:t>https://www.te.com.cn/</a:t>
            </a:r>
            <a:endParaRPr lang="en-US" altLang="zh-CN"/>
          </a:p>
          <a:p>
            <a:pPr marL="228600" lvl="1" indent="0">
              <a:buNone/>
            </a:pP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>
              <a:latin typeface="Arial" charset="0"/>
            </a:endParaRPr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marL="228600" lvl="1" indent="0">
              <a:buNone/>
            </a:pPr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lvl="2"/>
            <a:endParaRPr lang="en-US" dirty="0">
              <a:latin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EAA18-D516-4E3E-B581-9114A882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8" y="819406"/>
            <a:ext cx="10130195" cy="30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6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2. </a:t>
            </a:r>
            <a:r>
              <a:rPr lang="zh-CN" altLang="en-US"/>
              <a:t>为什么需要内网穿透？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3EFFB73-D97B-4921-8918-A4E572550D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97680" y="2967856"/>
            <a:ext cx="5795986" cy="345795"/>
          </a:xfrm>
        </p:spPr>
        <p:txBody>
          <a:bodyPr/>
          <a:lstStyle/>
          <a:p>
            <a:r>
              <a:rPr lang="zh-CN" altLang="en-US" sz="2400">
                <a:latin typeface="Arial" charset="0"/>
              </a:rPr>
              <a:t>这个问题很复杂，需要分开来讲</a:t>
            </a:r>
            <a:endParaRPr lang="en-US" sz="2400" dirty="0">
              <a:latin typeface="Arial" charset="0"/>
            </a:endParaRPr>
          </a:p>
          <a:p>
            <a:endParaRPr lang="en-US" dirty="0"/>
          </a:p>
          <a:p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9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2.1 </a:t>
            </a:r>
            <a:r>
              <a:rPr lang="en-US" altLang="zh-CN"/>
              <a:t>IP</a:t>
            </a:r>
            <a:r>
              <a:rPr lang="zh-CN" altLang="en-US"/>
              <a:t>和端口的作用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3EFFB73-D97B-4921-8918-A4E572550D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6091" y="1063555"/>
            <a:ext cx="11160000" cy="1000138"/>
          </a:xfrm>
        </p:spPr>
        <p:txBody>
          <a:bodyPr/>
          <a:lstStyle/>
          <a:p>
            <a:r>
              <a:rPr lang="zh-CN" altLang="en-US">
                <a:latin typeface="Arial" charset="0"/>
              </a:rPr>
              <a:t>先讲讲网络传输时，怎么表示“自己”、“对方”：</a:t>
            </a:r>
            <a:endParaRPr lang="en-US">
              <a:latin typeface="Arial" charset="0"/>
            </a:endParaRPr>
          </a:p>
          <a:p>
            <a:pPr lvl="1"/>
            <a:r>
              <a:rPr lang="en-US" altLang="zh-CN">
                <a:latin typeface="Arial" charset="0"/>
              </a:rPr>
              <a:t>IP</a:t>
            </a:r>
          </a:p>
          <a:p>
            <a:pPr lvl="1"/>
            <a:r>
              <a:rPr lang="zh-CN" altLang="en-US">
                <a:latin typeface="Arial" charset="0"/>
              </a:rPr>
              <a:t>端口</a:t>
            </a:r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marL="644525" lvl="2" indent="0"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  <a:p>
            <a:r>
              <a:rPr lang="en-US"/>
              <a:t>  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CAC71D-A931-4ED8-AF53-2E031D14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00" y="2307842"/>
            <a:ext cx="5517939" cy="3410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6FBDDE-9EC0-44D3-9A99-5D1D63A3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2" y="2307842"/>
            <a:ext cx="5508819" cy="34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2.2 </a:t>
            </a:r>
            <a:r>
              <a:rPr lang="zh-CN" altLang="en-US"/>
              <a:t>公网</a:t>
            </a:r>
            <a:r>
              <a:rPr lang="en-US" altLang="zh-CN"/>
              <a:t>IP</a:t>
            </a:r>
            <a:r>
              <a:rPr lang="zh-CN" altLang="en-US"/>
              <a:t>不够用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3EFFB73-D97B-4921-8918-A4E572550D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6091" y="941479"/>
            <a:ext cx="11160000" cy="1541661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和端口都很重要，但是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不够用：</a:t>
            </a:r>
            <a:endParaRPr lang="en-US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在家里，在公司里，只有路由器才有公网</a:t>
            </a:r>
            <a:r>
              <a:rPr lang="en-US" altLang="zh-CN">
                <a:latin typeface="Arial" charset="0"/>
              </a:rPr>
              <a:t>IP</a:t>
            </a:r>
          </a:p>
          <a:p>
            <a:pPr lvl="1"/>
            <a:r>
              <a:rPr lang="zh-CN" altLang="en-US">
                <a:latin typeface="Arial" charset="0"/>
              </a:rPr>
              <a:t>其他电脑都只是局域网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，比如</a:t>
            </a:r>
            <a:r>
              <a:rPr lang="en-US" altLang="zh-CN">
                <a:latin typeface="Arial" charset="0"/>
              </a:rPr>
              <a:t>192.168.x.x</a:t>
            </a:r>
          </a:p>
          <a:p>
            <a:pPr lvl="1"/>
            <a:r>
              <a:rPr lang="zh-CN" altLang="en-US">
                <a:latin typeface="Arial" charset="0"/>
              </a:rPr>
              <a:t>你家里的电脑，公司的电脑，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都是</a:t>
            </a:r>
            <a:r>
              <a:rPr lang="en-US" altLang="zh-CN">
                <a:latin typeface="Arial" charset="0"/>
              </a:rPr>
              <a:t>192.168.0.100</a:t>
            </a:r>
            <a:r>
              <a:rPr lang="zh-CN" altLang="en-US">
                <a:latin typeface="Arial" charset="0"/>
              </a:rPr>
              <a:t>，但是它们并没有冲突：因为它们处于不用的局域网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局域网里的电脑要访问公网</a:t>
            </a:r>
            <a:r>
              <a:rPr lang="en-US" altLang="zh-CN">
                <a:latin typeface="Arial" charset="0"/>
              </a:rPr>
              <a:t>(</a:t>
            </a:r>
            <a:r>
              <a:rPr lang="zh-CN" altLang="en-US">
                <a:latin typeface="Arial" charset="0"/>
              </a:rPr>
              <a:t>物联网</a:t>
            </a:r>
            <a:r>
              <a:rPr lang="en-US" altLang="zh-CN">
                <a:latin typeface="Arial" charset="0"/>
              </a:rPr>
              <a:t>)</a:t>
            </a:r>
            <a:r>
              <a:rPr lang="zh-CN" altLang="en-US">
                <a:latin typeface="Arial" charset="0"/>
              </a:rPr>
              <a:t>，怎么办？要路由器帮忙！</a:t>
            </a:r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marL="644525" lvl="2" indent="0"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  <a:p>
            <a:r>
              <a:rPr lang="en-US"/>
              <a:t>  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EB399B-B9A2-4A9D-AFED-E2901D9E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0" y="2563984"/>
            <a:ext cx="8833781" cy="38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7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1" y="362206"/>
            <a:ext cx="9829800" cy="457200"/>
          </a:xfrm>
        </p:spPr>
        <p:txBody>
          <a:bodyPr/>
          <a:lstStyle/>
          <a:p>
            <a:r>
              <a:rPr lang="en-US"/>
              <a:t>2.3 </a:t>
            </a:r>
            <a:r>
              <a:rPr lang="zh-CN" altLang="en-US"/>
              <a:t>对外访问时，路由器来帮忙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3EFFB73-D97B-4921-8918-A4E572550D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6000" y="882757"/>
            <a:ext cx="11160000" cy="2321838"/>
          </a:xfrm>
        </p:spPr>
        <p:txBody>
          <a:bodyPr/>
          <a:lstStyle/>
          <a:p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和端口都很重要，但是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不够用：</a:t>
            </a:r>
            <a:endParaRPr lang="en-US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主机</a:t>
            </a:r>
            <a:r>
              <a:rPr lang="en-US" altLang="zh-CN">
                <a:latin typeface="Arial" charset="0"/>
              </a:rPr>
              <a:t>A</a:t>
            </a:r>
            <a:r>
              <a:rPr lang="zh-CN" altLang="en-US">
                <a:latin typeface="Arial" charset="0"/>
              </a:rPr>
              <a:t>的局域网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是</a:t>
            </a:r>
            <a:r>
              <a:rPr lang="en-US" altLang="zh-CN">
                <a:latin typeface="Arial" charset="0"/>
              </a:rPr>
              <a:t>10.1.1.100</a:t>
            </a:r>
            <a:r>
              <a:rPr lang="zh-CN" altLang="en-US">
                <a:latin typeface="Arial" charset="0"/>
              </a:rPr>
              <a:t>，它使用端口</a:t>
            </a:r>
            <a:r>
              <a:rPr lang="en-US" altLang="zh-CN">
                <a:latin typeface="Arial" charset="0"/>
              </a:rPr>
              <a:t>1025</a:t>
            </a:r>
            <a:r>
              <a:rPr lang="zh-CN" altLang="en-US">
                <a:latin typeface="Arial" charset="0"/>
              </a:rPr>
              <a:t>，去访问公网</a:t>
            </a:r>
            <a:r>
              <a:rPr lang="en-US" altLang="zh-CN">
                <a:latin typeface="Arial" charset="0"/>
              </a:rPr>
              <a:t>211.100.7.34</a:t>
            </a:r>
          </a:p>
          <a:p>
            <a:pPr lvl="1"/>
            <a:r>
              <a:rPr lang="zh-CN" altLang="en-US">
                <a:latin typeface="Arial" charset="0"/>
              </a:rPr>
              <a:t>但是它没有公网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，跟路由器说：哥们，帮帮忙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路由器就把数据包里的</a:t>
            </a:r>
            <a:r>
              <a:rPr lang="en-US" altLang="zh-CN">
                <a:latin typeface="Arial" charset="0"/>
              </a:rPr>
              <a:t>(10.1.1.100:1025)</a:t>
            </a:r>
            <a:r>
              <a:rPr lang="zh-CN" altLang="en-US">
                <a:latin typeface="Arial" charset="0"/>
              </a:rPr>
              <a:t>改成自己的</a:t>
            </a:r>
            <a:r>
              <a:rPr lang="en-US" altLang="zh-CN">
                <a:latin typeface="Arial" charset="0"/>
              </a:rPr>
              <a:t>IP</a:t>
            </a:r>
            <a:r>
              <a:rPr lang="zh-CN" altLang="en-US">
                <a:latin typeface="Arial" charset="0"/>
              </a:rPr>
              <a:t>和端口</a:t>
            </a:r>
            <a:r>
              <a:rPr lang="en-US" altLang="zh-CN">
                <a:latin typeface="Arial" charset="0"/>
              </a:rPr>
              <a:t>(162.105.176.65:16384)</a:t>
            </a:r>
            <a:r>
              <a:rPr lang="zh-CN" altLang="en-US">
                <a:latin typeface="Arial" charset="0"/>
              </a:rPr>
              <a:t>，发出伪造的数据包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服务器收到后，返回数据给</a:t>
            </a:r>
            <a:r>
              <a:rPr lang="en-US" altLang="zh-CN">
                <a:latin typeface="Arial" charset="0"/>
              </a:rPr>
              <a:t>(162.105.176.65:16384)</a:t>
            </a:r>
            <a:r>
              <a:rPr lang="zh-CN" altLang="en-US">
                <a:latin typeface="Arial" charset="0"/>
              </a:rPr>
              <a:t>，这是路由器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路由器收到数据后</a:t>
            </a:r>
            <a:r>
              <a:rPr lang="zh-CN" altLang="en-US">
                <a:solidFill>
                  <a:srgbClr val="FF0000"/>
                </a:solidFill>
                <a:latin typeface="Arial" charset="0"/>
              </a:rPr>
              <a:t>查表</a:t>
            </a:r>
            <a:r>
              <a:rPr lang="zh-CN" altLang="en-US">
                <a:latin typeface="Arial" charset="0"/>
              </a:rPr>
              <a:t>：这是主机</a:t>
            </a:r>
            <a:r>
              <a:rPr lang="en-US" altLang="zh-CN">
                <a:latin typeface="Arial" charset="0"/>
              </a:rPr>
              <a:t>A</a:t>
            </a:r>
            <a:r>
              <a:rPr lang="zh-CN" altLang="en-US">
                <a:latin typeface="Arial" charset="0"/>
              </a:rPr>
              <a:t>要我取的数据，于是把数据包里的目的</a:t>
            </a:r>
            <a:r>
              <a:rPr lang="en-US" altLang="zh-CN">
                <a:latin typeface="Arial" charset="0"/>
              </a:rPr>
              <a:t>(162.105.176.65:16384)</a:t>
            </a:r>
            <a:r>
              <a:rPr lang="zh-CN" altLang="en-US">
                <a:latin typeface="Arial" charset="0"/>
              </a:rPr>
              <a:t>改为</a:t>
            </a:r>
            <a:r>
              <a:rPr lang="en-US" altLang="zh-CN">
                <a:latin typeface="Arial" charset="0"/>
              </a:rPr>
              <a:t>(10.1.1.100:1025)</a:t>
            </a:r>
            <a:r>
              <a:rPr lang="zh-CN" altLang="en-US">
                <a:latin typeface="Arial" charset="0"/>
              </a:rPr>
              <a:t>，并发给主机</a:t>
            </a:r>
            <a:r>
              <a:rPr lang="en-US" altLang="zh-CN">
                <a:latin typeface="Arial" charset="0"/>
              </a:rPr>
              <a:t>A</a:t>
            </a:r>
          </a:p>
          <a:p>
            <a:pPr lvl="1"/>
            <a:r>
              <a:rPr lang="zh-CN" altLang="en-US">
                <a:latin typeface="Arial" charset="0"/>
              </a:rPr>
              <a:t>主机</a:t>
            </a:r>
            <a:r>
              <a:rPr lang="en-US" altLang="zh-CN">
                <a:latin typeface="Arial" charset="0"/>
              </a:rPr>
              <a:t>A</a:t>
            </a:r>
            <a:r>
              <a:rPr lang="zh-CN" altLang="en-US">
                <a:latin typeface="Arial" charset="0"/>
              </a:rPr>
              <a:t>收到数据</a:t>
            </a:r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marL="644525" lvl="2" indent="0"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  <a:p>
            <a:r>
              <a:rPr lang="en-US"/>
              <a:t>  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6E3EAF-4941-4B14-9829-834EBC6D9F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91" y="2767778"/>
            <a:ext cx="5618043" cy="36361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D62FBA-7C1B-4568-B1AA-DA884764C0E9}"/>
              </a:ext>
            </a:extLst>
          </p:cNvPr>
          <p:cNvSpPr txBox="1">
            <a:spLocks/>
          </p:cNvSpPr>
          <p:nvPr/>
        </p:nvSpPr>
        <p:spPr>
          <a:xfrm>
            <a:off x="546091" y="3744801"/>
            <a:ext cx="11160000" cy="23218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6775" indent="-2222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Arial" charset="0"/>
              </a:rPr>
              <a:t>从这个过程可以知道：</a:t>
            </a:r>
            <a:endParaRPr lang="en-US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局域网的电脑，借助路由器，可以访问公网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需要局域网内的电脑主动发起网络连接</a:t>
            </a:r>
            <a:endParaRPr lang="en-US" altLang="zh-CN">
              <a:latin typeface="Arial" charset="0"/>
            </a:endParaRPr>
          </a:p>
          <a:p>
            <a:pPr lvl="1"/>
            <a:r>
              <a:rPr lang="zh-CN" altLang="en-US">
                <a:latin typeface="Arial" charset="0"/>
              </a:rPr>
              <a:t>公网无法主动访问局域网内的电脑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你访问谁呢？在路由器里都没有记录，丢掉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这可以保护局域网内的电脑，比如前两年爆发的勒索病毒</a:t>
            </a:r>
            <a:endParaRPr lang="en-US" altLang="zh-CN">
              <a:latin typeface="Arial" charset="0"/>
            </a:endParaRPr>
          </a:p>
          <a:p>
            <a:pPr lvl="2"/>
            <a:r>
              <a:rPr lang="zh-CN" altLang="en-US">
                <a:latin typeface="Arial" charset="0"/>
              </a:rPr>
              <a:t>但是也造成了：我在家里无法访问公司的电脑，公司的摄像头</a:t>
            </a:r>
            <a:endParaRPr lang="en-US" altLang="zh-CN">
              <a:latin typeface="Arial" charset="0"/>
            </a:endParaRPr>
          </a:p>
          <a:p>
            <a:pPr lvl="1"/>
            <a:endParaRPr lang="en-US" altLang="zh-CN">
              <a:latin typeface="Arial" charset="0"/>
            </a:endParaRPr>
          </a:p>
          <a:p>
            <a:pPr lvl="1"/>
            <a:endParaRPr lang="en-US" altLang="zh-CN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 marL="644525" lvl="2" indent="0">
              <a:buFont typeface="Arial" panose="020B0604020202020204" pitchFamily="34" charset="0"/>
              <a:buNone/>
            </a:pPr>
            <a:endParaRPr lang="en-US">
              <a:latin typeface="Arial" charset="0"/>
            </a:endParaRPr>
          </a:p>
          <a:p>
            <a:endParaRPr lang="en-US"/>
          </a:p>
          <a:p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1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231B-D628-814F-AA77-C4A1D0B6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71" y="2870514"/>
            <a:ext cx="8732939" cy="457200"/>
          </a:xfrm>
        </p:spPr>
        <p:txBody>
          <a:bodyPr/>
          <a:lstStyle/>
          <a:p>
            <a:r>
              <a:rPr lang="zh-CN" altLang="en-US"/>
              <a:t>所以，要想访问另一个局域网里的电脑，需要内网穿透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538-C04A-1440-9C9C-F5B70A69D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65161"/>
      </p:ext>
    </p:extLst>
  </p:cSld>
  <p:clrMapOvr>
    <a:masterClrMapping/>
  </p:clrMapOvr>
</p:sld>
</file>

<file path=ppt/theme/theme1.xml><?xml version="1.0" encoding="utf-8"?>
<a:theme xmlns:a="http://schemas.openxmlformats.org/drawingml/2006/main" name="TE PowerPoint 16:9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nd-PowerPoint-Template-v5" id="{D696D5F3-F1B9-9745-9291-AEFFBCD72A93}" vid="{859C3583-122F-AA49-A05E-322B101CE6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Brand-PowerPoint-Template-2020</Template>
  <TotalTime>2900</TotalTime>
  <Words>815</Words>
  <Application>Microsoft Office PowerPoint</Application>
  <PresentationFormat>宽屏</PresentationFormat>
  <Paragraphs>134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Calibri</vt:lpstr>
      <vt:lpstr>TE PowerPoint 16:9</vt:lpstr>
      <vt:lpstr>本课程内容</vt:lpstr>
      <vt:lpstr>无限连动，尽在其中</vt:lpstr>
      <vt:lpstr>视频监控    </vt:lpstr>
      <vt:lpstr>1. 本节视频讲解内网穿透</vt:lpstr>
      <vt:lpstr>2. 为什么需要内网穿透？</vt:lpstr>
      <vt:lpstr>2.1 IP和端口的作用</vt:lpstr>
      <vt:lpstr>2.2 公网IP不够用</vt:lpstr>
      <vt:lpstr>2.3 对外访问时，路由器来帮忙</vt:lpstr>
      <vt:lpstr>所以，要想访问另一个局域网里的电脑，需要内网穿透</vt:lpstr>
      <vt:lpstr>3. 内网穿透的实现方法之一：设置路由器</vt:lpstr>
      <vt:lpstr>4. 内网穿透的实现方法之二：用某些APP，比如花生壳</vt:lpstr>
      <vt:lpstr>5. 使用花生壳进行内网穿透示例：https://www.oray.com/</vt:lpstr>
      <vt:lpstr>在开发板上推流后， 在VLC播放器上播放：http://3f07y43844.zicp.vip/test?app=live&amp;stream=wei </vt:lpstr>
      <vt:lpstr>6. 如果要做公司，最好的办法是在公网服务器上运行Nginx</vt:lpstr>
      <vt:lpstr>7. 在服务器上编译Nginx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Jingjing</dc:creator>
  <cp:keywords/>
  <dc:description/>
  <cp:lastModifiedBy>韦 东山</cp:lastModifiedBy>
  <cp:revision>369</cp:revision>
  <cp:lastPrinted>2020-02-21T12:21:24Z</cp:lastPrinted>
  <dcterms:created xsi:type="dcterms:W3CDTF">2020-03-16T15:00:53Z</dcterms:created>
  <dcterms:modified xsi:type="dcterms:W3CDTF">2020-04-07T14:01:27Z</dcterms:modified>
  <cp:category>2020 - Version 1</cp:category>
</cp:coreProperties>
</file>